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69" r:id="rId4"/>
    <p:sldId id="270" r:id="rId5"/>
    <p:sldId id="256" r:id="rId6"/>
    <p:sldId id="271" r:id="rId7"/>
    <p:sldId id="257" r:id="rId8"/>
    <p:sldId id="272" r:id="rId9"/>
    <p:sldId id="258" r:id="rId10"/>
    <p:sldId id="259" r:id="rId11"/>
    <p:sldId id="260" r:id="rId12"/>
    <p:sldId id="264" r:id="rId13"/>
    <p:sldId id="261" r:id="rId14"/>
    <p:sldId id="263" r:id="rId15"/>
    <p:sldId id="273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>
        <p:scale>
          <a:sx n="50" d="100"/>
          <a:sy n="50" d="100"/>
        </p:scale>
        <p:origin x="-196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1254B-72DC-418D-A533-BD6B7F4A81F6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D08C4-987E-4582-9CF3-ED88148723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52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08C4-987E-4582-9CF3-ED88148723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18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D08C4-987E-4582-9CF3-ED88148723C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25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34A6-53AC-4CFC-97A2-0470669B3FD4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0710-E813-4D24-B619-2CCC7D93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15B7-C831-45E0-986F-6EADB2CA709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0F9-B744-49D8-A00F-830CDD69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4F61-429E-42AA-80DA-B7E19F5558A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CE33-AB5C-4F30-811D-00B375036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53C9-655F-4EED-8161-BA502EB7DE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2A96-0DAF-4AD8-87BD-70E8820EA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04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4D68-4479-400D-BE97-2A267AB0E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8391-89A1-41EB-B7FA-2FC934A34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90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A8E5-5463-4418-ADCA-54FDCE7CC6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EB20-7847-4FE3-82E7-7ED764474B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49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753-EC7D-4794-BD6B-A7D66D40A0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8829-7980-4017-A26C-A8CEB1C15E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40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6441-C052-4353-934C-A9100BDD6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0170-9CF9-4B47-A1FA-DE8F03B64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72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EBC6-CE7C-4C72-B044-AEB9EE4181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BA92-B06D-401B-B264-9F4C3AD44B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35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C453-10ED-4320-9FE3-B71B25851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0D0B-DC05-4589-956A-184D768AD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20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26BB-87DF-4AF3-AD02-EFE076413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1A4-DEEA-44A1-B56A-AF311C53EE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1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718B-D899-4368-9CE8-37498B54B6F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4039-4A54-49B0-B397-919DCBCF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2C01-D60C-489B-A2DC-B2A40460B1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29DA-0230-4920-9957-A75FD9931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363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4F9B-AAAF-4CA6-AEBC-D8D1ECF8D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89CC-378A-4E22-8C8D-CD3A2E0C03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44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AA5E-DAC8-45FC-89A9-570261C58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8896-BE1E-4674-97F2-B0A6E5843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33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53C9-655F-4EED-8161-BA502EB7DE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2A96-0DAF-4AD8-87BD-70E8820EA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45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4D68-4479-400D-BE97-2A267AB0E8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18391-89A1-41EB-B7FA-2FC934A34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666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A8E5-5463-4418-ADCA-54FDCE7CC6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EB20-7847-4FE3-82E7-7ED764474B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095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753-EC7D-4794-BD6B-A7D66D40A0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8829-7980-4017-A26C-A8CEB1C15E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650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6441-C052-4353-934C-A9100BDD6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0170-9CF9-4B47-A1FA-DE8F03B64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49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EBC6-CE7C-4C72-B044-AEB9EE4181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BA92-B06D-401B-B264-9F4C3AD44B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79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C453-10ED-4320-9FE3-B71B25851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0D0B-DC05-4589-956A-184D768AD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57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9003-9D15-4C9A-A472-D2D95693100E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8E6B-99F8-4691-9668-87E60270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26BB-87DF-4AF3-AD02-EFE0764132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1A4-DEEA-44A1-B56A-AF311C53EE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281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2C01-D60C-489B-A2DC-B2A40460B1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29DA-0230-4920-9957-A75FD9931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678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4F9B-AAAF-4CA6-AEBC-D8D1ECF8D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89CC-378A-4E22-8C8D-CD3A2E0C03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539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AA5E-DAC8-45FC-89A9-570261C58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8896-BE1E-4674-97F2-B0A6E58432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2801-616B-49E0-9108-5A64703D701E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BF85-DAD2-4354-9F72-3E41FF82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7108-4CDA-4BB6-AC6D-64BDCDEF1E8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6146-22ED-4E5F-B78D-32D555DAA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325B-6AC6-4798-9ADF-7AB8AB56C84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3FD4-3032-4752-B18C-55A79161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077E-80C7-473C-BC5D-939F1D90DCD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DF08-61BE-42E7-B6BC-7380051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03B3-962F-4CFC-92D0-270766C18A2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5D1D-F668-42ED-9C57-FC263899D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867C-1303-43DB-8230-70DC28F196D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3DD2-5809-4D41-8358-05A76413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DD6AC-87F7-47F1-8DBA-BF200EBBAF6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147E0-F3B2-4B93-9F48-741A7697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BD5B-B892-4FDB-BCB0-6A47FA56BFFD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0B8FA-B871-438F-ACDF-233EF7CFDE93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0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BD5B-B892-4FDB-BCB0-6A47FA56BFFD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0B8FA-B871-438F-ACDF-233EF7CFDE93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0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1.nnm.ru/8/5/9/6/4/f4680bb8d00b85ea05b3ba601a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g11.nnm.ru/6/c/7/7/3/4dc0e0dcfe9ca4d53a556b17c07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amoydelkin.ru/wp-content/uploads/2012/03/verbnitsa-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357850" cy="2643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Вербное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Воскресенье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апреля 2020г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3210927"/>
            <a:ext cx="3643338" cy="300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6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4" descr="d931f6f49b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429000"/>
            <a:ext cx="4286250" cy="32146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643438" y="357188"/>
            <a:ext cx="42862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 i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конце службы верба освящается святой </a:t>
            </a:r>
            <a:r>
              <a:rPr lang="ru-RU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водой</a:t>
            </a:r>
            <a:endParaRPr lang="ru-RU" sz="3600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>
                <a:latin typeface="Calibri" pitchFamily="34" charset="0"/>
              </a:rPr>
              <a:t> </a:t>
            </a:r>
          </a:p>
        </p:txBody>
      </p:sp>
      <p:pic>
        <p:nvPicPr>
          <p:cNvPr id="7173" name="Рисунок 4" descr="Blonskaya_Verbn_vosk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4202113" cy="41433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0" y="450056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Считается, что верба обладает огромной целительной силой и помогает избавиться от всего плохого,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что скопилось в доме за год.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Освященные вербы принято хранить в доме весь год рядом с иконами.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1785938"/>
            <a:ext cx="3829050" cy="30829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/>
                </a:solidFill>
              </a:rPr>
              <a:t>Верба хлест,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 Бей до слез.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Не я бью,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Верба бьет.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Будь здоров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Как верба.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500062" y="496668"/>
            <a:ext cx="7742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Самым главным обычаем этого праздника является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хлестание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вербой своих детей старшим из семьи с определенными словами: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 flipH="1">
            <a:off x="428625" y="1143000"/>
            <a:ext cx="14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4313062" y="5357812"/>
            <a:ext cx="3929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Cambria" panose="02040503050406030204" pitchFamily="18" charset="0"/>
              </a:rPr>
              <a:t>Делалось это для того, чтобы дети были здоровыми и послушными.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536505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4" descr="847e460fc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32656"/>
            <a:ext cx="7831782" cy="40170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57188" y="4500563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В Вербное воскресенье устраивались вербные базары, на которых можно было купить сладости, игрушки, книги, а также пучки вербы с привязанным к ним бумажными ангелочками.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В некоторых местах нашей страны в этот день пеклись лепешки или бублики, которые после освящения в церкви давались всем членам семьи и скотине, чтобы никто не болел в течение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3" descr="7efc322249ff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83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214312"/>
            <a:ext cx="8229600" cy="2854647"/>
          </a:xfrm>
        </p:spPr>
        <p:txBody>
          <a:bodyPr/>
          <a:lstStyle/>
          <a:p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5400" b="1" i="1" dirty="0"/>
              <a:t/>
            </a:r>
            <a:br>
              <a:rPr lang="en-US" sz="5400" b="1" i="1" dirty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Верба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Объект 3" descr="картинк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6" cy="38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38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17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285750"/>
            <a:ext cx="4357687" cy="53530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Руси, как снег растает,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 в природе - тишина.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Первой верба оживает,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безыскусна и нежна.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Перед Пасхой, в воскресенье,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церковь с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вербочкой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идут,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После водоосвященья окропить ее несут.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 хвалебным песнопеньем,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со святынею в руках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Молят о благословенье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 покаянием в сердцах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3" name="Рисунок 4" descr="0a0cc4d572792e994c1aef3a3aa2a845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5"/>
            <a:ext cx="4208002" cy="554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Кукла Вербница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 descr="кукла вербница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672407" cy="41758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860032" y="1052737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Символ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жизни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возрождения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Изготовление этой куклы считалось таким же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обязательным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занятием перед Пасхой, как и роспись яиц.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6825325"/>
              </p:ext>
            </p:extLst>
          </p:nvPr>
        </p:nvGraphicFramePr>
        <p:xfrm>
          <a:off x="4860032" y="2852936"/>
          <a:ext cx="3384376" cy="32111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84376"/>
              </a:tblGrid>
              <a:tr h="3211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С вербным воскресеньем поздравляем,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Всех благ мы от души желаем!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Пусть мысли чище станут, и светлей,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А люди искренней, добрей!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Пусть череда счастливых лет,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Составит светлых дней букет!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Пусть счастье, словно мотылек,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С цветка порхает на цветок!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Пусть каждый промелькнувший миг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Осветит солнца яркий блик,</a:t>
                      </a:r>
                      <a:b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А каждый пробежавший час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 Пусть станет праздником для Вас!</a:t>
                      </a:r>
                      <a:endParaRPr lang="ru-RU" sz="1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28575" marR="2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67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785786" y="642918"/>
            <a:ext cx="8034686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800" b="1" i="1" dirty="0" smtClean="0">
              <a:latin typeface="Calibri" pitchFamily="34" charset="0"/>
            </a:endParaRPr>
          </a:p>
          <a:p>
            <a:pPr algn="ctr">
              <a:defRPr/>
            </a:pPr>
            <a:endParaRPr lang="ru-RU" sz="2800" b="1" i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последнее воскресенье перед Пасхой, согласно православному календарю, Господь вошел в Иерусалим.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На Руси этот праздник называют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Вербным воскресеньем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Содержимое 3" descr="fd7619990d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4143380"/>
            <a:ext cx="3000396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этот день, согласно Евангелию, Иисус Христос на молодом осле въехал в ворота Иерусалима</a:t>
            </a:r>
            <a:endParaRPr lang="ru-RU" altLang="ru-RU" sz="28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075" name="Содержимое 3" descr="a143259bb3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1643050"/>
            <a:ext cx="8286776" cy="48138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855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4" descr="Giotto_-_Scrovegni_-_-26-_-_Entry_into_Jerusal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5" y="285750"/>
            <a:ext cx="3322389" cy="3357563"/>
          </a:xfr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14313" y="4000500"/>
            <a:ext cx="39290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Согласно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Библии, в этот день Иисус на молодом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осле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– символе кротости и миролюбия – торжественно въехал в ворота Иерусалима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pPr algn="ctr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Собравшиеся люди приветствовали его как Мессию. </a:t>
            </a:r>
          </a:p>
          <a:p>
            <a:pPr algn="ctr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Они размахивали пальмовыми ветками, расстилали перед Ним свои одежды и  пели.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42874" y="3643313"/>
            <a:ext cx="3071803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tx2"/>
                </a:solidFill>
                <a:latin typeface="Calibri" pitchFamily="34" charset="0"/>
              </a:rPr>
              <a:t>Джотто</a:t>
            </a:r>
            <a:r>
              <a:rPr lang="ru-RU" sz="1200" dirty="0">
                <a:solidFill>
                  <a:schemeClr val="tx2"/>
                </a:solidFill>
                <a:latin typeface="Calibri" pitchFamily="34" charset="0"/>
              </a:rPr>
              <a:t>. Вход Господень в Иерусалим </a:t>
            </a:r>
          </a:p>
        </p:txBody>
      </p:sp>
      <p:pic>
        <p:nvPicPr>
          <p:cNvPr id="4102" name="Рисунок 6" descr="Icon_03027_Vhod_Gospoden_v_Ierusal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285750"/>
            <a:ext cx="3971923" cy="52851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103" name="Прямоугольник 7"/>
          <p:cNvSpPr>
            <a:spLocks noChangeArrowheads="1"/>
          </p:cNvSpPr>
          <p:nvPr/>
        </p:nvSpPr>
        <p:spPr bwMode="auto">
          <a:xfrm>
            <a:off x="5554663" y="6072207"/>
            <a:ext cx="3589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Calibri" pitchFamily="34" charset="0"/>
              </a:rPr>
              <a:t>Вход Господень в Иерусалим. Русская икона.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Wjatscheslaw_Grigorjewitsch_Schwarz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42875"/>
            <a:ext cx="8229600" cy="39195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28625" y="4071938"/>
            <a:ext cx="8286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В. Г. Шварц «Шествие на осляти Алексея Михайловича» 1865.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0" y="4357689"/>
            <a:ext cx="83582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mbria" panose="02040503050406030204" pitchFamily="18" charset="0"/>
              </a:rPr>
              <a:t>На Руси в праздник Входа Господня в Иерусалим совершалось так называемое «шествие на </a:t>
            </a:r>
            <a:r>
              <a:rPr lang="ru-RU" b="1" i="1" dirty="0" err="1">
                <a:latin typeface="Cambria" panose="02040503050406030204" pitchFamily="18" charset="0"/>
              </a:rPr>
              <a:t>осляти</a:t>
            </a:r>
            <a:r>
              <a:rPr lang="ru-RU" b="1" i="1" dirty="0">
                <a:latin typeface="Cambria" panose="02040503050406030204" pitchFamily="18" charset="0"/>
              </a:rPr>
              <a:t>». </a:t>
            </a:r>
          </a:p>
          <a:p>
            <a:pPr algn="ctr"/>
            <a:r>
              <a:rPr lang="ru-RU" b="1" i="1" dirty="0">
                <a:latin typeface="Cambria" panose="02040503050406030204" pitchFamily="18" charset="0"/>
              </a:rPr>
              <a:t>После праздничной службы  с Красной площади на Соборную площадь Московского Кремля проходила специальная процессия,</a:t>
            </a:r>
          </a:p>
          <a:p>
            <a:pPr algn="ctr"/>
            <a:r>
              <a:rPr lang="ru-RU" b="1" i="1" dirty="0">
                <a:latin typeface="Cambria" panose="02040503050406030204" pitchFamily="18" charset="0"/>
              </a:rPr>
              <a:t> изображавшая само событие отмечаемого праздника. </a:t>
            </a:r>
          </a:p>
          <a:p>
            <a:pPr algn="ctr"/>
            <a:r>
              <a:rPr lang="ru-RU" b="1" i="1" dirty="0">
                <a:latin typeface="Cambria" panose="02040503050406030204" pitchFamily="18" charset="0"/>
              </a:rPr>
              <a:t>Патриарх следовал в ней, сидя верхом на лошади (наряженной ослом), </a:t>
            </a:r>
          </a:p>
          <a:p>
            <a:pPr algn="ctr"/>
            <a:r>
              <a:rPr lang="ru-RU" b="1" i="1" dirty="0">
                <a:latin typeface="Cambria" panose="02040503050406030204" pitchFamily="18" charset="0"/>
              </a:rPr>
              <a:t>которую вел под уздцы идущий пешком царь.</a:t>
            </a:r>
          </a:p>
          <a:p>
            <a:pPr algn="ctr"/>
            <a:r>
              <a:rPr lang="ru-RU" b="1" i="1" dirty="0">
                <a:latin typeface="Cambria" panose="02040503050406030204" pitchFamily="18" charset="0"/>
              </a:rPr>
              <a:t> В 1697 г. обряд был упразднен.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36828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147" name="Содержимое 4" descr="Денисенко О. Вербное воскре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0"/>
            <a:ext cx="2714614" cy="556513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571875" y="500063"/>
            <a:ext cx="51435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 церквях в этот день проводятся </a:t>
            </a:r>
          </a:p>
          <a:p>
            <a:pPr algn="ctr"/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всенощные бдения:</a:t>
            </a:r>
          </a:p>
          <a:p>
            <a:pPr algn="ctr"/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прихожане молятся, </a:t>
            </a:r>
          </a:p>
          <a:p>
            <a:pPr algn="ctr"/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как бы встречая Господа, держа в руках ветки вербы, </a:t>
            </a:r>
          </a:p>
          <a:p>
            <a:pPr algn="ctr"/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цветы и горящие свечи. 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149080"/>
            <a:ext cx="4857750" cy="1755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432</Words>
  <Application>Microsoft Office PowerPoint</Application>
  <PresentationFormat>Экран (4:3)</PresentationFormat>
  <Paragraphs>59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Вербное Воскресенье 12 апреля 2020г</vt:lpstr>
      <vt:lpstr>Верба</vt:lpstr>
      <vt:lpstr>Слайд 3</vt:lpstr>
      <vt:lpstr>Кукла Вербница</vt:lpstr>
      <vt:lpstr>Слайд 5</vt:lpstr>
      <vt:lpstr>В этот день, согласно Евангелию, Иисус Христос на молодом осле въехал в ворота Иерусалима</vt:lpstr>
      <vt:lpstr>Слайд 7</vt:lpstr>
      <vt:lpstr>Слайд 8</vt:lpstr>
      <vt:lpstr>Слайд 9</vt:lpstr>
      <vt:lpstr>Слайд 10</vt:lpstr>
      <vt:lpstr>Верба хлест,  Бей до слез.  Не я бью,  Верба бьет.  Будь здоров  Как верба.</vt:lpstr>
      <vt:lpstr>Слайд 12</vt:lpstr>
      <vt:lpstr>Слайд 13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2010-11-30T10:34:43Z</dcterms:created>
  <dcterms:modified xsi:type="dcterms:W3CDTF">2020-04-10T09:47:36Z</dcterms:modified>
</cp:coreProperties>
</file>