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600200"/>
          </a:xfrm>
        </p:spPr>
        <p:txBody>
          <a:bodyPr/>
          <a:lstStyle/>
          <a:p>
            <a:pPr algn="ctr"/>
            <a:r>
              <a:rPr lang="ru-RU" dirty="0" smtClean="0"/>
              <a:t>Елена Благинина</a:t>
            </a:r>
            <a:br>
              <a:rPr lang="ru-RU" dirty="0" smtClean="0"/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«Посидим в тишине»</a:t>
            </a:r>
            <a:endParaRPr lang="ru-RU" dirty="0"/>
          </a:p>
        </p:txBody>
      </p:sp>
      <p:pic>
        <p:nvPicPr>
          <p:cNvPr id="4" name="Рисунок 3" descr="illyustraciyaksti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048000" y="3657600"/>
            <a:ext cx="3795178" cy="2743953"/>
          </a:xfrm>
          <a:prstGeom prst="roundRect">
            <a:avLst>
              <a:gd name="adj" fmla="val 16360"/>
            </a:avLst>
          </a:prstGeom>
          <a:solidFill>
            <a:srgbClr val="FFFFFF">
              <a:shade val="85000"/>
            </a:srgbClr>
          </a:solidFill>
          <a:ln>
            <a:solidFill>
              <a:srgbClr val="00FF99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67200" y="685800"/>
            <a:ext cx="3733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b="1" dirty="0" smtClean="0">
                <a:solidFill>
                  <a:srgbClr val="FF0000"/>
                </a:solidFill>
                <a:latin typeface="Georgia" pitchFamily="16" charset="0"/>
                <a:ea typeface="msmincho" charset="0"/>
                <a:cs typeface="msmincho" charset="0"/>
              </a:rPr>
              <a:t>Елена Александровна</a:t>
            </a:r>
          </a:p>
          <a:p>
            <a:pPr algn="ctr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b="1" dirty="0" smtClean="0">
                <a:solidFill>
                  <a:srgbClr val="FF0000"/>
                </a:solidFill>
                <a:latin typeface="Georgia" pitchFamily="16" charset="0"/>
                <a:ea typeface="msmincho" charset="0"/>
                <a:cs typeface="msmincho" charset="0"/>
              </a:rPr>
              <a:t> Благинина</a:t>
            </a:r>
            <a:r>
              <a:rPr lang="ru-RU" dirty="0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 (1903-1989) - русский поэт, переводчик.</a:t>
            </a:r>
            <a:endParaRPr lang="ru-RU" dirty="0">
              <a:solidFill>
                <a:srgbClr val="000000"/>
              </a:solidFill>
              <a:latin typeface="Georgia" pitchFamily="16" charset="0"/>
              <a:ea typeface="msmincho" charset="0"/>
              <a:cs typeface="msmincho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>
            <a:lum bright="10000" contrast="10000"/>
          </a:blip>
          <a:srcRect/>
          <a:stretch>
            <a:fillRect/>
          </a:stretch>
        </p:blipFill>
        <p:spPr bwMode="auto">
          <a:xfrm>
            <a:off x="647700" y="287338"/>
            <a:ext cx="2377025" cy="31416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3352800" y="1676401"/>
            <a:ext cx="4876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dirty="0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В детскую литературу Елена Александровна пришла в начале 30-х годов. Именно тогда на страницах журнала «</a:t>
            </a:r>
            <a:r>
              <a:rPr lang="ru-RU" dirty="0" err="1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Мурзилка</a:t>
            </a:r>
            <a:r>
              <a:rPr lang="ru-RU" dirty="0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», где печатались такие поэты, как Маршак, </a:t>
            </a:r>
            <a:r>
              <a:rPr lang="ru-RU" dirty="0" err="1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Барто</a:t>
            </a:r>
            <a:r>
              <a:rPr lang="ru-RU" dirty="0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, Михалков, появилось новое имя - Е. Благинина. </a:t>
            </a:r>
          </a:p>
          <a:p>
            <a:pPr algn="just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dirty="0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«Ребята любили и её, и её стихи - замечательные стихи о том, что близко и дорого детям: про ветер, про дождик, про радугу, про берёзки, про яблоки, про сад и огород и, конечно, про самих детей, про их радости и горести», - вспоминает литературовед Е. </a:t>
            </a:r>
            <a:r>
              <a:rPr lang="ru-RU" dirty="0" err="1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Таратута</a:t>
            </a:r>
            <a:r>
              <a:rPr lang="ru-RU" dirty="0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, работавшая тогда в библиотеке, где авторы «</a:t>
            </a:r>
            <a:r>
              <a:rPr lang="ru-RU" dirty="0" err="1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Мурзилки</a:t>
            </a:r>
            <a:r>
              <a:rPr lang="ru-RU" dirty="0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» выступали перед маленькими читателями. </a:t>
            </a:r>
            <a:endParaRPr lang="ru-RU" dirty="0">
              <a:solidFill>
                <a:srgbClr val="000000"/>
              </a:solidFill>
              <a:latin typeface="Georgia" pitchFamily="16" charset="0"/>
              <a:ea typeface="msmincho" charset="0"/>
              <a:cs typeface="msmincho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457200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dirty="0" smtClean="0">
                <a:solidFill>
                  <a:srgbClr val="000000"/>
                </a:solidFill>
                <a:latin typeface="Georgia" pitchFamily="16" charset="0"/>
                <a:ea typeface="msmincho" charset="0"/>
                <a:cs typeface="msmincho" charset="0"/>
              </a:rPr>
              <a:t>Мама – главное слово в жизни любого человека. А Елена Благинина в своих стихах учила детей любить, ценить, уважать, бережно и заботливо относиться к родному человеку.</a:t>
            </a:r>
            <a:endParaRPr lang="ru-RU" dirty="0">
              <a:solidFill>
                <a:srgbClr val="000000"/>
              </a:solidFill>
              <a:latin typeface="Georgia" pitchFamily="16" charset="0"/>
              <a:ea typeface="msmincho" charset="0"/>
              <a:cs typeface="msmincho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503238" y="1778000"/>
            <a:ext cx="2016125" cy="26860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3825" y="3600450"/>
            <a:ext cx="3311525" cy="26638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lum contrast="10000"/>
          </a:blip>
          <a:srcRect/>
          <a:stretch>
            <a:fillRect/>
          </a:stretch>
        </p:blipFill>
        <p:spPr bwMode="auto">
          <a:xfrm>
            <a:off x="6075363" y="1439863"/>
            <a:ext cx="2962671" cy="23701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llyustraciyaksti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81197" y="361774"/>
            <a:ext cx="8458003" cy="6115226"/>
          </a:xfrm>
          <a:prstGeom prst="roundRect">
            <a:avLst>
              <a:gd name="adj" fmla="val 16360"/>
            </a:avLst>
          </a:prstGeom>
          <a:solidFill>
            <a:srgbClr val="FFFFFF">
              <a:shade val="85000"/>
            </a:srgbClr>
          </a:solidFill>
          <a:ln>
            <a:solidFill>
              <a:srgbClr val="00FF99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762000" y="1066800"/>
            <a:ext cx="365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Мама спит, она устала…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 и я играть не стала!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волчка не завожу,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уселась и сижу.</a:t>
            </a:r>
            <a:endParaRPr lang="ru-RU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286000" y="1905000"/>
            <a:ext cx="428628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endParaRPr lang="ru-RU" sz="28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illyustraciyaksti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81000" y="533399"/>
            <a:ext cx="8382000" cy="6115745"/>
          </a:xfrm>
          <a:prstGeom prst="roundRect">
            <a:avLst>
              <a:gd name="adj" fmla="val 16360"/>
            </a:avLst>
          </a:prstGeom>
          <a:solidFill>
            <a:srgbClr val="FFFFFF">
              <a:shade val="85000"/>
            </a:srgbClr>
          </a:solidFill>
          <a:ln>
            <a:solidFill>
              <a:srgbClr val="00FF99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609600" y="990600"/>
            <a:ext cx="32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шумят мои игрушки,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Тихо в комнате пустой.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по маминой подушке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Луч крадётся золотой.</a:t>
            </a:r>
            <a:endParaRPr lang="ru-RU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122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llyustraciyaksti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438400" y="1143000"/>
            <a:ext cx="6201937" cy="4252453"/>
          </a:xfrm>
          <a:prstGeom prst="roundRect">
            <a:avLst>
              <a:gd name="adj" fmla="val 11468"/>
            </a:avLst>
          </a:prstGeom>
          <a:solidFill>
            <a:srgbClr val="FFFFFF">
              <a:shade val="85000"/>
            </a:srgbClr>
          </a:solidFill>
          <a:ln>
            <a:solidFill>
              <a:srgbClr val="00FF99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533400" y="457201"/>
            <a:ext cx="1981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сказала я лучу: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Я тоже двигаться хочу!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бы многого хотела: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Вслух читать и мяч катать,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бы песенку пропела,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б могла похохотать,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 мало ль я чего хочу!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 мама спит, и я молчу.</a:t>
            </a:r>
            <a:endParaRPr lang="ru-RU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llyustraciyakstix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57201" y="228600"/>
            <a:ext cx="8462954" cy="6248399"/>
          </a:xfrm>
          <a:prstGeom prst="roundRect">
            <a:avLst>
              <a:gd name="adj" fmla="val 11468"/>
            </a:avLst>
          </a:prstGeom>
          <a:solidFill>
            <a:srgbClr val="FFFFFF">
              <a:shade val="85000"/>
            </a:srgbClr>
          </a:solidFill>
          <a:ln>
            <a:solidFill>
              <a:srgbClr val="00FF99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762000" y="990601"/>
            <a:ext cx="3657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Луч метнулся по стене,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потом скользнул ко мне.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Ничего, – шепнул он будто, – Посидим и в тишине!..</a:t>
            </a:r>
            <a:endParaRPr lang="ru-RU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06680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3429000"/>
            <a:ext cx="7620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ru-RU" dirty="0" smtClean="0"/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ru-RU" dirty="0" smtClean="0"/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ru-RU" dirty="0" smtClean="0"/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ru-RU" dirty="0" smtClean="0"/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ru-RU" dirty="0" smtClean="0"/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ru-RU" dirty="0" smtClean="0"/>
          </a:p>
          <a:p>
            <a:pPr marL="431800" indent="-323850" algn="ctr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dirty="0" smtClean="0">
                <a:solidFill>
                  <a:srgbClr val="FF0000"/>
                </a:solidFill>
              </a:rPr>
              <a:t>Презентация подготовлена для детей детского объединения «Полянка»</a:t>
            </a:r>
          </a:p>
          <a:p>
            <a:pPr marL="431800" indent="-323850" algn="ctr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dirty="0" smtClean="0">
                <a:solidFill>
                  <a:srgbClr val="FF0000"/>
                </a:solidFill>
              </a:rPr>
              <a:t>Педагог Репина И.Н.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6800" y="990600"/>
            <a:ext cx="6934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1800" indent="-323850" algn="ctr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dirty="0" smtClean="0">
                <a:solidFill>
                  <a:srgbClr val="FF0000"/>
                </a:solidFill>
              </a:rPr>
              <a:t>СЛОВАРЬ ОЖЕГОВА:</a:t>
            </a:r>
          </a:p>
          <a:p>
            <a:pPr marL="431800" indent="-323850" algn="ctr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 err="1" smtClean="0">
                <a:solidFill>
                  <a:srgbClr val="FF0000"/>
                </a:solidFill>
              </a:rPr>
              <a:t>Волчок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игрушка</a:t>
            </a:r>
            <a:r>
              <a:rPr lang="en-US" dirty="0" smtClean="0">
                <a:solidFill>
                  <a:srgbClr val="FF0000"/>
                </a:solidFill>
              </a:rPr>
              <a:t> в </a:t>
            </a:r>
            <a:r>
              <a:rPr lang="en-US" dirty="0" err="1" smtClean="0">
                <a:solidFill>
                  <a:srgbClr val="FF0000"/>
                </a:solidFill>
              </a:rPr>
              <a:t>виде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кружка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шарика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на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вращающейся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оси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431800" indent="-323850" algn="ctr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 smtClean="0">
              <a:solidFill>
                <a:srgbClr val="FF0000"/>
              </a:solidFill>
            </a:endParaRPr>
          </a:p>
          <a:p>
            <a:pPr marL="431800" indent="-323850" algn="ctr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 err="1" smtClean="0">
                <a:solidFill>
                  <a:srgbClr val="FF0000"/>
                </a:solidFill>
              </a:rPr>
              <a:t>Метнулся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err="1" smtClean="0">
                <a:solidFill>
                  <a:srgbClr val="FF0000"/>
                </a:solidFill>
              </a:rPr>
              <a:t>резким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движением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броситься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куда-нибудь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431800" indent="-323850" algn="ctr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dirty="0" smtClean="0">
              <a:solidFill>
                <a:srgbClr val="FF0000"/>
              </a:solidFill>
            </a:endParaRPr>
          </a:p>
          <a:p>
            <a:pPr marL="431800" indent="-323850" algn="ctr" eaLnBrk="1">
              <a:buClr>
                <a:srgbClr val="0E594D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 err="1" smtClean="0">
                <a:solidFill>
                  <a:srgbClr val="FF0000"/>
                </a:solidFill>
              </a:rPr>
              <a:t>Скользнул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err="1" smtClean="0">
                <a:solidFill>
                  <a:srgbClr val="FF0000"/>
                </a:solidFill>
              </a:rPr>
              <a:t>быстро</a:t>
            </a:r>
            <a:r>
              <a:rPr lang="en-US" dirty="0" smtClean="0">
                <a:solidFill>
                  <a:srgbClr val="FF0000"/>
                </a:solidFill>
              </a:rPr>
              <a:t> и </a:t>
            </a:r>
            <a:r>
              <a:rPr lang="en-US" dirty="0" err="1" smtClean="0">
                <a:solidFill>
                  <a:srgbClr val="FF0000"/>
                </a:solidFill>
              </a:rPr>
              <a:t>незаметно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пройти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промелькнуть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</TotalTime>
  <Words>224</Words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Елена Благинина «Посидим в тишине»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6</cp:revision>
  <dcterms:modified xsi:type="dcterms:W3CDTF">2020-04-09T12:58:18Z</dcterms:modified>
</cp:coreProperties>
</file>