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0" r:id="rId4"/>
    <p:sldId id="27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6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80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7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35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30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5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94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2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21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23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2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DELL\Documents\для СУПа матем\для матем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67544" y="260648"/>
            <a:ext cx="8208912" cy="6336704"/>
          </a:xfrm>
          <a:prstGeom prst="rect">
            <a:avLst/>
          </a:prstGeom>
          <a:noFill/>
        </p:spPr>
      </p:pic>
      <p:pic>
        <p:nvPicPr>
          <p:cNvPr id="1027" name="Picture 3" descr="C:\Users\DELL\Documents\для СУПа матем\картинка для матем киска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3861048"/>
            <a:ext cx="2736304" cy="2771850"/>
          </a:xfrm>
          <a:prstGeom prst="rect">
            <a:avLst/>
          </a:prstGeom>
          <a:noFill/>
        </p:spPr>
      </p:pic>
      <p:pic>
        <p:nvPicPr>
          <p:cNvPr id="1028" name="Picture 4" descr="C:\Users\DELL\Documents\для СУПа матем\колок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948264" y="260648"/>
            <a:ext cx="1733550" cy="1428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78D25-354F-4E35-AAD9-3CA440952E3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89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\Local%20Settings\Temporary%20Internet%20Files\Content.IE5\XXC51TYZ\MSj00822080000%5b1%5d.mid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Занимательная математика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83768" y="429309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Мясникова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 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>
            <a:fillRect/>
          </a:stretch>
        </p:blipFill>
        <p:spPr bwMode="auto">
          <a:xfrm>
            <a:off x="179512" y="1627981"/>
            <a:ext cx="46482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8ed0e8743d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590800"/>
            <a:ext cx="329247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05400" y="4876800"/>
            <a:ext cx="2057400" cy="1676400"/>
            <a:chOff x="3216" y="3024"/>
            <a:chExt cx="1296" cy="1056"/>
          </a:xfrm>
        </p:grpSpPr>
        <p:pic>
          <p:nvPicPr>
            <p:cNvPr id="13329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312" y="3120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10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5800" y="4876800"/>
            <a:ext cx="1676400" cy="1676400"/>
            <a:chOff x="3216" y="3024"/>
            <a:chExt cx="1056" cy="1056"/>
          </a:xfrm>
        </p:grpSpPr>
        <p:pic>
          <p:nvPicPr>
            <p:cNvPr id="13327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3504" y="3120"/>
              <a:ext cx="48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8</a:t>
              </a:r>
            </a:p>
          </p:txBody>
        </p:sp>
      </p:grp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1143000" y="1902619"/>
            <a:ext cx="3352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b="1">
                <a:latin typeface="Calibri" pitchFamily="34" charset="0"/>
              </a:rPr>
              <a:t>3</a:t>
            </a:r>
            <a:r>
              <a:rPr lang="ru-RU" sz="6000">
                <a:latin typeface="Calibri" pitchFamily="34" charset="0"/>
              </a:rPr>
              <a:t> </a:t>
            </a:r>
            <a:r>
              <a:rPr lang="ru-RU" sz="8800" b="1">
                <a:latin typeface="Calibri" pitchFamily="34" charset="0"/>
              </a:rPr>
              <a:t>+</a:t>
            </a:r>
            <a:r>
              <a:rPr lang="ru-RU" sz="6000">
                <a:latin typeface="Calibri" pitchFamily="34" charset="0"/>
              </a:rPr>
              <a:t> </a:t>
            </a:r>
            <a:r>
              <a:rPr lang="ru-RU" sz="8000" b="1">
                <a:latin typeface="Calibri" pitchFamily="34" charset="0"/>
              </a:rPr>
              <a:t>6</a:t>
            </a:r>
            <a:endParaRPr lang="en-US" sz="8000" b="1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819400" y="4876800"/>
            <a:ext cx="1676400" cy="1676400"/>
            <a:chOff x="3216" y="3024"/>
            <a:chExt cx="1056" cy="1056"/>
          </a:xfrm>
        </p:grpSpPr>
        <p:pic>
          <p:nvPicPr>
            <p:cNvPr id="13325" name="Picture 1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3504" y="3120"/>
              <a:ext cx="48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</p:grp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гол!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105400" y="381000"/>
            <a:ext cx="419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105400" y="381000"/>
            <a:ext cx="4038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1332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57200"/>
          </a:xfrm>
          <a:prstGeom prst="actionButtonForwardNex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58" name="j02176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8648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875 -0.5333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45" fill="hold"/>
                                        <p:tgtEl>
                                          <p:spTgt spid="10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8"/>
                </p:tgtEl>
              </p:cMediaNode>
            </p:audio>
          </p:childTnLst>
        </p:cTn>
      </p:par>
    </p:tnLst>
    <p:bldLst>
      <p:bldP spid="10254" grpId="0"/>
      <p:bldP spid="10255" grpId="0"/>
      <p:bldP spid="10255" grpId="1"/>
      <p:bldP spid="10256" grpId="0"/>
      <p:bldP spid="102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>
            <a:fillRect/>
          </a:stretch>
        </p:blipFill>
        <p:spPr bwMode="auto">
          <a:xfrm>
            <a:off x="-23370" y="1627981"/>
            <a:ext cx="46482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8ed0e8743d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590800"/>
            <a:ext cx="329247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05400" y="4876800"/>
            <a:ext cx="1676400" cy="1676400"/>
            <a:chOff x="3216" y="3024"/>
            <a:chExt cx="1056" cy="1056"/>
          </a:xfrm>
        </p:grpSpPr>
        <p:pic>
          <p:nvPicPr>
            <p:cNvPr id="14353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3456" y="3120"/>
              <a:ext cx="5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" y="4953000"/>
            <a:ext cx="1676400" cy="1676400"/>
            <a:chOff x="3216" y="3024"/>
            <a:chExt cx="1056" cy="1056"/>
          </a:xfrm>
        </p:grpSpPr>
        <p:pic>
          <p:nvPicPr>
            <p:cNvPr id="14351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3456" y="3120"/>
              <a:ext cx="5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6</a:t>
              </a:r>
            </a:p>
          </p:txBody>
        </p:sp>
      </p:grp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316182" y="2317750"/>
            <a:ext cx="3352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b="1" dirty="0">
                <a:latin typeface="Calibri" pitchFamily="34" charset="0"/>
              </a:rPr>
              <a:t>9</a:t>
            </a:r>
            <a:r>
              <a:rPr lang="ru-RU" sz="6000" dirty="0">
                <a:latin typeface="Calibri" pitchFamily="34" charset="0"/>
              </a:rPr>
              <a:t> </a:t>
            </a:r>
            <a:r>
              <a:rPr lang="ru-RU" sz="9600" b="1" dirty="0">
                <a:latin typeface="Calibri" pitchFamily="34" charset="0"/>
              </a:rPr>
              <a:t>-</a:t>
            </a:r>
            <a:r>
              <a:rPr lang="ru-RU" sz="6000" dirty="0">
                <a:latin typeface="Calibri" pitchFamily="34" charset="0"/>
              </a:rPr>
              <a:t> </a:t>
            </a:r>
            <a:r>
              <a:rPr lang="ru-RU" sz="8000" b="1" dirty="0">
                <a:latin typeface="Calibri" pitchFamily="34" charset="0"/>
              </a:rPr>
              <a:t>4</a:t>
            </a:r>
            <a:endParaRPr lang="en-US" sz="8000" b="1" dirty="0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667000" y="4953000"/>
            <a:ext cx="1676400" cy="1676400"/>
            <a:chOff x="3216" y="3024"/>
            <a:chExt cx="1056" cy="1056"/>
          </a:xfrm>
        </p:grpSpPr>
        <p:pic>
          <p:nvPicPr>
            <p:cNvPr id="14349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3504" y="3120"/>
              <a:ext cx="48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гол!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105400" y="381000"/>
            <a:ext cx="419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105400" y="381000"/>
            <a:ext cx="4038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1434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57200"/>
          </a:xfrm>
          <a:prstGeom prst="actionButtonForwardNex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82" name="j02179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4396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5417 -0.5777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8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45" fill="hold"/>
                                        <p:tgtEl>
                                          <p:spTgt spid="11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2"/>
                </p:tgtEl>
              </p:cMediaNode>
            </p:audio>
          </p:childTnLst>
        </p:cTn>
      </p:par>
    </p:tnLst>
    <p:bldLst>
      <p:bldP spid="11278" grpId="0"/>
      <p:bldP spid="11279" grpId="0"/>
      <p:bldP spid="11279" grpId="1"/>
      <p:bldP spid="11280" grpId="0"/>
      <p:bldP spid="1128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>
            <a:fillRect/>
          </a:stretch>
        </p:blipFill>
        <p:spPr bwMode="auto">
          <a:xfrm>
            <a:off x="55418" y="1627981"/>
            <a:ext cx="46482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8ed0e8743d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590800"/>
            <a:ext cx="329247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05400" y="4876800"/>
            <a:ext cx="1676400" cy="1676400"/>
            <a:chOff x="3216" y="3024"/>
            <a:chExt cx="1056" cy="1056"/>
          </a:xfrm>
        </p:grpSpPr>
        <p:pic>
          <p:nvPicPr>
            <p:cNvPr id="16401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3504" y="3120"/>
              <a:ext cx="5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743200" y="4876800"/>
            <a:ext cx="1676400" cy="1676400"/>
            <a:chOff x="3216" y="3024"/>
            <a:chExt cx="1056" cy="1056"/>
          </a:xfrm>
        </p:grpSpPr>
        <p:pic>
          <p:nvPicPr>
            <p:cNvPr id="16399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456" y="3120"/>
              <a:ext cx="57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</p:grp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952500" y="2204864"/>
            <a:ext cx="3352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b="1">
                <a:latin typeface="Calibri" pitchFamily="34" charset="0"/>
              </a:rPr>
              <a:t>5</a:t>
            </a:r>
            <a:r>
              <a:rPr lang="ru-RU" sz="6000">
                <a:latin typeface="Calibri" pitchFamily="34" charset="0"/>
              </a:rPr>
              <a:t> </a:t>
            </a:r>
            <a:r>
              <a:rPr lang="ru-RU" sz="110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>
                <a:latin typeface="Calibri" pitchFamily="34" charset="0"/>
              </a:rPr>
              <a:t> </a:t>
            </a:r>
            <a:r>
              <a:rPr lang="ru-RU" sz="8000" b="1">
                <a:latin typeface="Calibri" pitchFamily="34" charset="0"/>
              </a:rPr>
              <a:t>4</a:t>
            </a:r>
            <a:endParaRPr lang="en-US" sz="8000" b="1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4953000"/>
            <a:ext cx="1676400" cy="1676400"/>
            <a:chOff x="3216" y="3024"/>
            <a:chExt cx="1056" cy="1056"/>
          </a:xfrm>
        </p:grpSpPr>
        <p:pic>
          <p:nvPicPr>
            <p:cNvPr id="16397" name="Picture 1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456" y="3120"/>
              <a:ext cx="57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гол!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105400" y="381000"/>
            <a:ext cx="419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105400" y="381000"/>
            <a:ext cx="4038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16395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57200"/>
          </a:xfrm>
          <a:prstGeom prst="actionButtonForwardNex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30" name="j02187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8505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875 -0.5444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27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45" fill="hold"/>
                                        <p:tgtEl>
                                          <p:spTgt spid="13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0"/>
                </p:tgtEl>
              </p:cMediaNode>
            </p:audio>
          </p:childTnLst>
        </p:cTn>
      </p:par>
    </p:tnLst>
    <p:bldLst>
      <p:bldP spid="13326" grpId="0"/>
      <p:bldP spid="13327" grpId="0"/>
      <p:bldP spid="13327" grpId="1"/>
      <p:bldP spid="13328" grpId="0"/>
      <p:bldP spid="133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>
            <a:fillRect/>
          </a:stretch>
        </p:blipFill>
        <p:spPr bwMode="auto">
          <a:xfrm>
            <a:off x="10391" y="1819707"/>
            <a:ext cx="46482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8ed0e8743d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590800"/>
            <a:ext cx="329247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05400" y="4876800"/>
            <a:ext cx="1676400" cy="1676400"/>
            <a:chOff x="3216" y="3024"/>
            <a:chExt cx="1056" cy="1056"/>
          </a:xfrm>
        </p:grpSpPr>
        <p:pic>
          <p:nvPicPr>
            <p:cNvPr id="17425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408" y="3120"/>
              <a:ext cx="62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9400" y="4953000"/>
            <a:ext cx="1676400" cy="1676400"/>
            <a:chOff x="3216" y="3024"/>
            <a:chExt cx="1056" cy="1056"/>
          </a:xfrm>
        </p:grpSpPr>
        <p:pic>
          <p:nvPicPr>
            <p:cNvPr id="17423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3408" y="3120"/>
              <a:ext cx="62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1295400" y="2393950"/>
            <a:ext cx="3352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b="1" dirty="0">
                <a:latin typeface="Calibri" pitchFamily="34" charset="0"/>
              </a:rPr>
              <a:t>2</a:t>
            </a:r>
            <a:r>
              <a:rPr lang="ru-RU" sz="6000" dirty="0">
                <a:latin typeface="Calibri" pitchFamily="34" charset="0"/>
              </a:rPr>
              <a:t> </a:t>
            </a:r>
            <a:r>
              <a:rPr lang="ru-RU" sz="9600" b="1" dirty="0">
                <a:latin typeface="Calibri" pitchFamily="34" charset="0"/>
              </a:rPr>
              <a:t>+</a:t>
            </a:r>
            <a:r>
              <a:rPr lang="ru-RU" sz="6000" dirty="0">
                <a:latin typeface="Calibri" pitchFamily="34" charset="0"/>
              </a:rPr>
              <a:t> </a:t>
            </a:r>
            <a:r>
              <a:rPr lang="ru-RU" sz="8000" b="1" dirty="0">
                <a:latin typeface="Calibri" pitchFamily="34" charset="0"/>
              </a:rPr>
              <a:t>2</a:t>
            </a:r>
            <a:endParaRPr lang="en-US" sz="8000" b="1" dirty="0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3400" y="4876800"/>
            <a:ext cx="1676400" cy="1676400"/>
            <a:chOff x="3216" y="2976"/>
            <a:chExt cx="1056" cy="1056"/>
          </a:xfrm>
        </p:grpSpPr>
        <p:pic>
          <p:nvPicPr>
            <p:cNvPr id="17421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976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3456" y="3120"/>
              <a:ext cx="62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</p:grp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гол!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105400" y="381000"/>
            <a:ext cx="419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105400" y="381000"/>
            <a:ext cx="4038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17419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57200"/>
          </a:xfrm>
          <a:prstGeom prst="actionButtonForwardNex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54" name="j0219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1182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7917 -0.5777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28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45" fill="hold"/>
                                        <p:tgtEl>
                                          <p:spTgt spid="14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4"/>
                </p:tgtEl>
              </p:cMediaNode>
            </p:audio>
          </p:childTnLst>
        </p:cTn>
      </p:par>
    </p:tnLst>
    <p:bldLst>
      <p:bldP spid="14350" grpId="0"/>
      <p:bldP spid="14351" grpId="0"/>
      <p:bldP spid="14351" grpId="1"/>
      <p:bldP spid="14352" grpId="0"/>
      <p:bldP spid="1435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92896"/>
            <a:ext cx="75620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Решите задачи</a:t>
            </a:r>
            <a:endParaRPr lang="ru-RU" sz="6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22096" y="6301056"/>
            <a:ext cx="576064" cy="504056"/>
          </a:xfrm>
          <a:prstGeom prst="actionButtonForwardNext">
            <a:avLst/>
          </a:prstGeom>
          <a:solidFill>
            <a:srgbClr val="009900"/>
          </a:solidFill>
          <a:ln w="952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922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261" y="1628800"/>
            <a:ext cx="8229600" cy="6206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35001" y="2708920"/>
            <a:ext cx="6141456" cy="22322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В классе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мальчиков, а девочек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3 меньше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Сколько девочек было в классе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/>
          </a:p>
        </p:txBody>
      </p:sp>
      <p:sp>
        <p:nvSpPr>
          <p:cNvPr id="14" name="Овал 13"/>
          <p:cNvSpPr/>
          <p:nvPr/>
        </p:nvSpPr>
        <p:spPr>
          <a:xfrm>
            <a:off x="1835150" y="5805488"/>
            <a:ext cx="288925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755650" y="5805488"/>
            <a:ext cx="287338" cy="50323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112838" y="5876925"/>
            <a:ext cx="74612" cy="57626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951163" y="5805488"/>
            <a:ext cx="288925" cy="50323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308350" y="5876925"/>
            <a:ext cx="74613" cy="57626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183188" y="5805488"/>
            <a:ext cx="288925" cy="50323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540375" y="5876925"/>
            <a:ext cx="74613" cy="57626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415213" y="5805488"/>
            <a:ext cx="288925" cy="50323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7772400" y="5876925"/>
            <a:ext cx="76200" cy="57626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бъект 2"/>
          <p:cNvSpPr txBox="1">
            <a:spLocks/>
          </p:cNvSpPr>
          <p:nvPr/>
        </p:nvSpPr>
        <p:spPr>
          <a:xfrm>
            <a:off x="3811296" y="5852029"/>
            <a:ext cx="4724222" cy="7207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классе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 девочек.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22096" y="6301056"/>
            <a:ext cx="576064" cy="504056"/>
          </a:xfrm>
          <a:prstGeom prst="actionButtonForwardNext">
            <a:avLst/>
          </a:prstGeom>
          <a:solidFill>
            <a:srgbClr val="009900"/>
          </a:solidFill>
          <a:ln w="952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283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5374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411760" y="2996952"/>
            <a:ext cx="6376308" cy="18716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Лизы </a:t>
            </a: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яблок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Ани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яблока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Сколько яблок у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Ани и у Лизы</a:t>
            </a: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1835150" y="5805488"/>
            <a:ext cx="288925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755650" y="5805488"/>
            <a:ext cx="287338" cy="50323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112838" y="5876925"/>
            <a:ext cx="74612" cy="57626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951163" y="5805488"/>
            <a:ext cx="288925" cy="50323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308350" y="5876925"/>
            <a:ext cx="74613" cy="57626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183188" y="5805488"/>
            <a:ext cx="288925" cy="50323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540375" y="5876925"/>
            <a:ext cx="74613" cy="57626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415213" y="5805488"/>
            <a:ext cx="288925" cy="50323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7772400" y="5876925"/>
            <a:ext cx="76200" cy="57626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бъект 2"/>
          <p:cNvSpPr txBox="1">
            <a:spLocks/>
          </p:cNvSpPr>
          <p:nvPr/>
        </p:nvSpPr>
        <p:spPr>
          <a:xfrm>
            <a:off x="3514864" y="5866906"/>
            <a:ext cx="5273204" cy="7207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девочек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яблок.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22096" y="6301056"/>
            <a:ext cx="576064" cy="504056"/>
          </a:xfrm>
          <a:prstGeom prst="actionButtonForwardNext">
            <a:avLst/>
          </a:prstGeom>
          <a:solidFill>
            <a:srgbClr val="009900"/>
          </a:solidFill>
          <a:ln w="952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665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8315" y="332656"/>
            <a:ext cx="54780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Молодцы</a:t>
            </a:r>
            <a:r>
              <a:rPr lang="ru-RU" sz="8800" b="1" cap="none" spc="50" dirty="0" smtClean="0">
                <a:ln w="11430"/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8800" b="1" cap="none" spc="50" dirty="0">
              <a:ln w="11430"/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4338" name="Picture 2" descr="https://avatars.mds.yandex.net/get-pdb/1366122/435f7cf4-a598-4e2b-96cb-8e725624d7ff/s1200?webp=false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392488" cy="367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7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 descr="C:\Users\Ольга-ПК\Desktop\too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185">
            <a:off x="233363" y="3487738"/>
            <a:ext cx="27654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903">
            <a:off x="257175" y="260350"/>
            <a:ext cx="278447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463">
            <a:off x="6999288" y="2690813"/>
            <a:ext cx="183991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52400"/>
            <a:ext cx="23574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0" y="1981200"/>
            <a:ext cx="5334000" cy="4525963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 fontScale="92500" lnSpcReduction="10000"/>
          </a:bodyPr>
          <a:lstStyle/>
          <a:p>
            <a:pPr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царица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всех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наук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не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дается</a:t>
            </a:r>
          </a:p>
          <a:p>
            <a:pPr>
              <a:buNone/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без мук.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хочешь ты на свете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умным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быть,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Непременно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математику учить!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6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BQkwnCo2qtM/USTy5-FMvXI/AAAAAAAABvo/Qbxqr5zIHG8/s160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6" y="332655"/>
            <a:ext cx="8508669" cy="634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Кольцо 1"/>
          <p:cNvSpPr/>
          <p:nvPr/>
        </p:nvSpPr>
        <p:spPr>
          <a:xfrm>
            <a:off x="1187450" y="2708275"/>
            <a:ext cx="504825" cy="504825"/>
          </a:xfrm>
          <a:prstGeom prst="donut">
            <a:avLst>
              <a:gd name="adj" fmla="val 29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148263" y="1341438"/>
            <a:ext cx="503237" cy="503237"/>
          </a:xfrm>
          <a:prstGeom prst="donut">
            <a:avLst>
              <a:gd name="adj" fmla="val 2994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4427538" y="2708275"/>
            <a:ext cx="504825" cy="504825"/>
          </a:xfrm>
          <a:prstGeom prst="donut">
            <a:avLst>
              <a:gd name="adj" fmla="val 2994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7596188" y="5445125"/>
            <a:ext cx="647700" cy="647700"/>
          </a:xfrm>
          <a:prstGeom prst="donut">
            <a:avLst>
              <a:gd name="adj" fmla="val 2994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1536700" y="5765800"/>
            <a:ext cx="503238" cy="504825"/>
          </a:xfrm>
          <a:prstGeom prst="donut">
            <a:avLst>
              <a:gd name="adj" fmla="val 2994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2430463" y="5765800"/>
            <a:ext cx="504825" cy="504825"/>
          </a:xfrm>
          <a:prstGeom prst="donut">
            <a:avLst>
              <a:gd name="adj" fmla="val 2994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3740150" y="5842000"/>
            <a:ext cx="504825" cy="503238"/>
          </a:xfrm>
          <a:prstGeom prst="donut">
            <a:avLst>
              <a:gd name="adj" fmla="val 2994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6875463" y="3324225"/>
            <a:ext cx="720725" cy="1257300"/>
          </a:xfrm>
          <a:prstGeom prst="donut">
            <a:avLst>
              <a:gd name="adj" fmla="val 2994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4059238" y="3829050"/>
            <a:ext cx="738187" cy="1244600"/>
          </a:xfrm>
          <a:prstGeom prst="donut">
            <a:avLst>
              <a:gd name="adj" fmla="val 4058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3806825" y="2120900"/>
            <a:ext cx="503238" cy="504825"/>
          </a:xfrm>
          <a:prstGeom prst="donut">
            <a:avLst>
              <a:gd name="adj" fmla="val 2994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09" name="Заголовок 1"/>
          <p:cNvSpPr txBox="1">
            <a:spLocks/>
          </p:cNvSpPr>
          <p:nvPr/>
        </p:nvSpPr>
        <p:spPr bwMode="auto">
          <a:xfrm>
            <a:off x="56284" y="-204455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600" b="1" i="1" dirty="0">
                <a:solidFill>
                  <a:srgbClr val="002060"/>
                </a:solidFill>
              </a:rPr>
              <a:t>Найди цифры от 1 до 10.  Кто быстрее?</a:t>
            </a:r>
          </a:p>
        </p:txBody>
      </p:sp>
    </p:spTree>
    <p:extLst>
      <p:ext uri="{BB962C8B-B14F-4D97-AF65-F5344CB8AC3E}">
        <p14:creationId xmlns:p14="http://schemas.microsoft.com/office/powerpoint/2010/main" val="11119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638800" y="5105400"/>
            <a:ext cx="917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80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7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0" y="4953000"/>
            <a:ext cx="838200" cy="762000"/>
          </a:xfrm>
          <a:prstGeom prst="actionButtonForwardNex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5" name="MSj00822080000[1]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53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Содержимое 7"/>
          <p:cNvSpPr>
            <a:spLocks noGrp="1"/>
          </p:cNvSpPr>
          <p:nvPr>
            <p:ph idx="1"/>
          </p:nvPr>
        </p:nvSpPr>
        <p:spPr>
          <a:xfrm>
            <a:off x="2514600" y="2057400"/>
            <a:ext cx="5257800" cy="1752600"/>
          </a:xfrm>
        </p:spPr>
        <p:txBody>
          <a:bodyPr/>
          <a:lstStyle/>
          <a:p>
            <a:pPr marL="276225" indent="-4763" algn="ctr" eaLnBrk="1" hangingPunct="1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Поиграем в игру «ФУТБОЛ»</a:t>
            </a:r>
          </a:p>
        </p:txBody>
      </p:sp>
    </p:spTree>
    <p:extLst>
      <p:ext uri="{BB962C8B-B14F-4D97-AF65-F5344CB8AC3E}">
        <p14:creationId xmlns:p14="http://schemas.microsoft.com/office/powerpoint/2010/main" val="6076030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>
            <a:fillRect/>
          </a:stretch>
        </p:blipFill>
        <p:spPr bwMode="auto">
          <a:xfrm>
            <a:off x="228600" y="1627981"/>
            <a:ext cx="46482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8ed0e8743d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590800"/>
            <a:ext cx="329247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05400" y="4876800"/>
            <a:ext cx="1752600" cy="1676400"/>
            <a:chOff x="3216" y="3024"/>
            <a:chExt cx="1104" cy="1056"/>
          </a:xfrm>
        </p:grpSpPr>
        <p:pic>
          <p:nvPicPr>
            <p:cNvPr id="8209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3312" y="3120"/>
              <a:ext cx="100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5800" y="4876800"/>
            <a:ext cx="1676400" cy="1676400"/>
            <a:chOff x="3216" y="3024"/>
            <a:chExt cx="1056" cy="1056"/>
          </a:xfrm>
        </p:grpSpPr>
        <p:pic>
          <p:nvPicPr>
            <p:cNvPr id="8207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3312" y="3120"/>
              <a:ext cx="91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0</a:t>
              </a:r>
            </a:p>
          </p:txBody>
        </p:sp>
      </p:grp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1403648" y="1888259"/>
            <a:ext cx="335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b="1" dirty="0">
                <a:latin typeface="Calibri" pitchFamily="34" charset="0"/>
              </a:rPr>
              <a:t>10</a:t>
            </a:r>
            <a:r>
              <a:rPr lang="ru-RU" sz="6000" dirty="0">
                <a:latin typeface="Calibri" pitchFamily="34" charset="0"/>
              </a:rPr>
              <a:t> </a:t>
            </a:r>
            <a:r>
              <a:rPr lang="ru-RU" sz="9600" dirty="0">
                <a:latin typeface="Calibri" pitchFamily="34" charset="0"/>
              </a:rPr>
              <a:t>+</a:t>
            </a:r>
            <a:r>
              <a:rPr lang="ru-RU" sz="6000" dirty="0">
                <a:latin typeface="Calibri" pitchFamily="34" charset="0"/>
              </a:rPr>
              <a:t> </a:t>
            </a:r>
            <a:r>
              <a:rPr lang="ru-RU" sz="8000" b="1" dirty="0">
                <a:latin typeface="Calibri" pitchFamily="34" charset="0"/>
              </a:rPr>
              <a:t>0</a:t>
            </a:r>
            <a:endParaRPr lang="en-US" sz="8000" b="1" dirty="0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819400" y="4876800"/>
            <a:ext cx="2057400" cy="1676400"/>
            <a:chOff x="3216" y="3024"/>
            <a:chExt cx="1296" cy="1056"/>
          </a:xfrm>
        </p:grpSpPr>
        <p:pic>
          <p:nvPicPr>
            <p:cNvPr id="8205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3312" y="3120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10</a:t>
              </a:r>
            </a:p>
          </p:txBody>
        </p:sp>
      </p:grp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гол!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105400" y="381000"/>
            <a:ext cx="419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008806" y="1255411"/>
            <a:ext cx="4038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820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57200"/>
          </a:xfrm>
          <a:prstGeom prst="actionButtonForwardNex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38" name="j02161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021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875 -0.5333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45" fill="hold"/>
                                        <p:tgtEl>
                                          <p:spTgt spid="5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8"/>
                </p:tgtEl>
              </p:cMediaNode>
            </p:audio>
          </p:childTnLst>
        </p:cTn>
      </p:par>
    </p:tnLst>
    <p:bldLst>
      <p:bldP spid="5134" grpId="0"/>
      <p:bldP spid="5135" grpId="0"/>
      <p:bldP spid="5135" grpId="1"/>
      <p:bldP spid="5136" grpId="0"/>
      <p:bldP spid="51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>
            <a:fillRect/>
          </a:stretch>
        </p:blipFill>
        <p:spPr bwMode="auto">
          <a:xfrm>
            <a:off x="164232" y="1484784"/>
            <a:ext cx="46482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8ed0e8743d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590800"/>
            <a:ext cx="329247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4953000"/>
            <a:ext cx="2057400" cy="1676400"/>
            <a:chOff x="3216" y="3024"/>
            <a:chExt cx="1296" cy="1056"/>
          </a:xfrm>
        </p:grpSpPr>
        <p:pic>
          <p:nvPicPr>
            <p:cNvPr id="9233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312" y="3120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4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9400" y="4953000"/>
            <a:ext cx="2057400" cy="1676400"/>
            <a:chOff x="3216" y="3024"/>
            <a:chExt cx="1296" cy="1056"/>
          </a:xfrm>
        </p:grpSpPr>
        <p:pic>
          <p:nvPicPr>
            <p:cNvPr id="9231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3312" y="3120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9</a:t>
              </a:r>
            </a:p>
          </p:txBody>
        </p:sp>
      </p:grp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1447800" y="2060848"/>
            <a:ext cx="3352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b="1" dirty="0">
                <a:latin typeface="Calibri" pitchFamily="34" charset="0"/>
              </a:rPr>
              <a:t>4</a:t>
            </a:r>
            <a:r>
              <a:rPr lang="ru-RU" sz="6000" dirty="0">
                <a:latin typeface="Calibri" pitchFamily="34" charset="0"/>
              </a:rPr>
              <a:t> </a:t>
            </a:r>
            <a:r>
              <a:rPr lang="ru-RU" sz="9600" b="1" dirty="0">
                <a:latin typeface="Calibri" pitchFamily="34" charset="0"/>
              </a:rPr>
              <a:t>+</a:t>
            </a:r>
            <a:r>
              <a:rPr lang="ru-RU" sz="6000" dirty="0">
                <a:latin typeface="Calibri" pitchFamily="34" charset="0"/>
              </a:rPr>
              <a:t> </a:t>
            </a:r>
            <a:r>
              <a:rPr lang="ru-RU" sz="8000" b="1" dirty="0">
                <a:latin typeface="Calibri" pitchFamily="34" charset="0"/>
              </a:rPr>
              <a:t>4</a:t>
            </a:r>
            <a:endParaRPr lang="en-US" sz="8000" b="1" dirty="0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029200" y="4953000"/>
            <a:ext cx="2057400" cy="1676400"/>
            <a:chOff x="3216" y="3024"/>
            <a:chExt cx="1296" cy="1056"/>
          </a:xfrm>
        </p:grpSpPr>
        <p:pic>
          <p:nvPicPr>
            <p:cNvPr id="9229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3312" y="3120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8</a:t>
              </a:r>
            </a:p>
          </p:txBody>
        </p:sp>
      </p:grp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гол!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105400" y="381000"/>
            <a:ext cx="419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05400" y="381000"/>
            <a:ext cx="4038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922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57200"/>
          </a:xfrm>
          <a:prstGeom prst="actionButtonForwardNex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62" name="j02164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5883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32917 -0.5666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28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745" fill="hold"/>
                                        <p:tgtEl>
                                          <p:spTgt spid="6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2"/>
                </p:tgtEl>
              </p:cMediaNode>
            </p:audio>
          </p:childTnLst>
        </p:cTn>
      </p:par>
    </p:tnLst>
    <p:bldLst>
      <p:bldP spid="6158" grpId="0"/>
      <p:bldP spid="6159" grpId="0"/>
      <p:bldP spid="6159" grpId="1"/>
      <p:bldP spid="6160" grpId="0"/>
      <p:bldP spid="61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>
            <a:fillRect/>
          </a:stretch>
        </p:blipFill>
        <p:spPr bwMode="auto">
          <a:xfrm>
            <a:off x="343388" y="1200150"/>
            <a:ext cx="46482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8ed0e8743d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590800"/>
            <a:ext cx="329247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19400" y="4876800"/>
            <a:ext cx="1676400" cy="1676400"/>
            <a:chOff x="3216" y="3024"/>
            <a:chExt cx="1056" cy="1056"/>
          </a:xfrm>
        </p:grpSpPr>
        <p:pic>
          <p:nvPicPr>
            <p:cNvPr id="10257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3312" y="3120"/>
              <a:ext cx="86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5800" y="4876800"/>
            <a:ext cx="1676400" cy="1676400"/>
            <a:chOff x="3216" y="3024"/>
            <a:chExt cx="1056" cy="1056"/>
          </a:xfrm>
        </p:grpSpPr>
        <p:pic>
          <p:nvPicPr>
            <p:cNvPr id="10255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3312" y="3120"/>
              <a:ext cx="86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8</a:t>
              </a:r>
            </a:p>
          </p:txBody>
        </p:sp>
      </p:grp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1295400" y="1936750"/>
            <a:ext cx="335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b="1">
                <a:latin typeface="Calibri" pitchFamily="34" charset="0"/>
              </a:rPr>
              <a:t>3</a:t>
            </a:r>
            <a:r>
              <a:rPr lang="ru-RU" sz="6000">
                <a:latin typeface="Calibri" pitchFamily="34" charset="0"/>
              </a:rPr>
              <a:t> </a:t>
            </a:r>
            <a:r>
              <a:rPr lang="ru-RU" sz="9600">
                <a:latin typeface="Calibri" pitchFamily="34" charset="0"/>
              </a:rPr>
              <a:t>+</a:t>
            </a:r>
            <a:r>
              <a:rPr lang="ru-RU" sz="6000">
                <a:latin typeface="Calibri" pitchFamily="34" charset="0"/>
              </a:rPr>
              <a:t> </a:t>
            </a:r>
            <a:r>
              <a:rPr lang="ru-RU" sz="8000" b="1">
                <a:latin typeface="Calibri" pitchFamily="34" charset="0"/>
              </a:rPr>
              <a:t>3</a:t>
            </a:r>
            <a:endParaRPr lang="en-US" sz="8000" b="1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876800" y="4876800"/>
            <a:ext cx="1676400" cy="1676400"/>
            <a:chOff x="3216" y="3024"/>
            <a:chExt cx="1056" cy="1056"/>
          </a:xfrm>
        </p:grpSpPr>
        <p:pic>
          <p:nvPicPr>
            <p:cNvPr id="10253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3312" y="3120"/>
              <a:ext cx="91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6</a:t>
              </a:r>
            </a:p>
          </p:txBody>
        </p:sp>
      </p:grp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гол!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105400" y="381000"/>
            <a:ext cx="419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105400" y="381000"/>
            <a:ext cx="4038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10251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57200"/>
          </a:xfrm>
          <a:prstGeom prst="actionButtonForwardNex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86" name="j02167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546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2083 -0.5333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45" fill="hold"/>
                                        <p:tgtEl>
                                          <p:spTgt spid="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6"/>
                </p:tgtEl>
              </p:cMediaNode>
            </p:audio>
          </p:childTnLst>
        </p:cTn>
      </p:par>
    </p:tnLst>
    <p:bldLst>
      <p:bldP spid="7182" grpId="0"/>
      <p:bldP spid="7183" grpId="0"/>
      <p:bldP spid="7183" grpId="1"/>
      <p:bldP spid="7184" grpId="0"/>
      <p:bldP spid="718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>
            <a:fillRect/>
          </a:stretch>
        </p:blipFill>
        <p:spPr bwMode="auto">
          <a:xfrm>
            <a:off x="173182" y="1539918"/>
            <a:ext cx="46482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8ed0e8743d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514600"/>
            <a:ext cx="329247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05400" y="4876800"/>
            <a:ext cx="1676400" cy="1676400"/>
            <a:chOff x="3216" y="3024"/>
            <a:chExt cx="1056" cy="1056"/>
          </a:xfrm>
        </p:grpSpPr>
        <p:pic>
          <p:nvPicPr>
            <p:cNvPr id="11281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3312" y="3120"/>
              <a:ext cx="91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5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9400" y="4953000"/>
            <a:ext cx="2057400" cy="1676400"/>
            <a:chOff x="3216" y="3024"/>
            <a:chExt cx="1296" cy="1056"/>
          </a:xfrm>
        </p:grpSpPr>
        <p:pic>
          <p:nvPicPr>
            <p:cNvPr id="11279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3312" y="3120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7</a:t>
              </a:r>
            </a:p>
          </p:txBody>
        </p:sp>
      </p:grp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1468582" y="1736725"/>
            <a:ext cx="3352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b="1" dirty="0">
                <a:latin typeface="Calibri" pitchFamily="34" charset="0"/>
              </a:rPr>
              <a:t>10</a:t>
            </a:r>
            <a:r>
              <a:rPr lang="ru-RU" sz="6000" dirty="0">
                <a:latin typeface="Calibri" pitchFamily="34" charset="0"/>
              </a:rPr>
              <a:t> </a:t>
            </a:r>
            <a:r>
              <a:rPr lang="ru-RU" sz="9600" b="1" dirty="0">
                <a:latin typeface="Calibri" pitchFamily="34" charset="0"/>
              </a:rPr>
              <a:t>-</a:t>
            </a:r>
            <a:r>
              <a:rPr lang="ru-RU" sz="6000" dirty="0">
                <a:latin typeface="Calibri" pitchFamily="34" charset="0"/>
              </a:rPr>
              <a:t> </a:t>
            </a:r>
            <a:r>
              <a:rPr lang="ru-RU" sz="8000" b="1" dirty="0">
                <a:latin typeface="Calibri" pitchFamily="34" charset="0"/>
              </a:rPr>
              <a:t>4</a:t>
            </a:r>
            <a:endParaRPr lang="en-US" sz="8000" b="1" dirty="0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3400" y="4953000"/>
            <a:ext cx="2057400" cy="1676400"/>
            <a:chOff x="3216" y="3024"/>
            <a:chExt cx="1296" cy="1056"/>
          </a:xfrm>
        </p:grpSpPr>
        <p:pic>
          <p:nvPicPr>
            <p:cNvPr id="11277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3312" y="3120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6</a:t>
              </a:r>
            </a:p>
          </p:txBody>
        </p: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гол!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105400" y="381000"/>
            <a:ext cx="419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105400" y="381000"/>
            <a:ext cx="4038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11275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57200"/>
          </a:xfrm>
          <a:prstGeom prst="actionButtonForwardNex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210" name="j02170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7115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7917 -0.5777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28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45" fill="hold"/>
                                        <p:tgtEl>
                                          <p:spTgt spid="8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10"/>
                </p:tgtEl>
              </p:cMediaNode>
            </p:audio>
          </p:childTnLst>
        </p:cTn>
      </p:par>
    </p:tnLst>
    <p:bldLst>
      <p:bldP spid="8206" grpId="0"/>
      <p:bldP spid="8207" grpId="0"/>
      <p:bldP spid="8207" grpId="1"/>
      <p:bldP spid="8208" grpId="0"/>
      <p:bldP spid="820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>
            <a:fillRect/>
          </a:stretch>
        </p:blipFill>
        <p:spPr bwMode="auto">
          <a:xfrm>
            <a:off x="34636" y="1412776"/>
            <a:ext cx="46482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8ed0e8743d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590800"/>
            <a:ext cx="329247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05400" y="4876800"/>
            <a:ext cx="1676400" cy="1676400"/>
            <a:chOff x="3216" y="3024"/>
            <a:chExt cx="1056" cy="1056"/>
          </a:xfrm>
        </p:grpSpPr>
        <p:pic>
          <p:nvPicPr>
            <p:cNvPr id="12305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3504" y="3120"/>
              <a:ext cx="48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6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667000" y="4876800"/>
            <a:ext cx="1676400" cy="1676400"/>
            <a:chOff x="3216" y="3024"/>
            <a:chExt cx="1056" cy="1056"/>
          </a:xfrm>
        </p:grpSpPr>
        <p:pic>
          <p:nvPicPr>
            <p:cNvPr id="12303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3456" y="3168"/>
              <a:ext cx="5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</p:grp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1295400" y="1936750"/>
            <a:ext cx="335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0" b="1" dirty="0">
                <a:latin typeface="Calibri" pitchFamily="34" charset="0"/>
              </a:rPr>
              <a:t>7</a:t>
            </a:r>
            <a:r>
              <a:rPr lang="ru-RU" sz="6000" dirty="0">
                <a:latin typeface="Calibri" pitchFamily="34" charset="0"/>
              </a:rPr>
              <a:t> </a:t>
            </a:r>
            <a:r>
              <a:rPr lang="ru-RU" sz="9600" b="1" dirty="0">
                <a:latin typeface="Calibri" pitchFamily="34" charset="0"/>
              </a:rPr>
              <a:t>-</a:t>
            </a:r>
            <a:r>
              <a:rPr lang="ru-RU" sz="6000" dirty="0">
                <a:latin typeface="Calibri" pitchFamily="34" charset="0"/>
              </a:rPr>
              <a:t> </a:t>
            </a:r>
            <a:r>
              <a:rPr lang="ru-RU" sz="8000" b="1" dirty="0">
                <a:latin typeface="Calibri" pitchFamily="34" charset="0"/>
              </a:rPr>
              <a:t>4</a:t>
            </a:r>
            <a:endParaRPr lang="en-US" sz="8000" b="1" dirty="0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3400" y="4876800"/>
            <a:ext cx="1676400" cy="1676400"/>
            <a:chOff x="3216" y="3024"/>
            <a:chExt cx="1056" cy="1056"/>
          </a:xfrm>
        </p:grpSpPr>
        <p:pic>
          <p:nvPicPr>
            <p:cNvPr id="12301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2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3504" y="3120"/>
              <a:ext cx="48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</p:grp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гол!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105400" y="381000"/>
            <a:ext cx="419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105400" y="381000"/>
            <a:ext cx="4038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мимо!</a:t>
            </a:r>
          </a:p>
        </p:txBody>
      </p:sp>
      <p:sp>
        <p:nvSpPr>
          <p:cNvPr id="12299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57200"/>
          </a:xfrm>
          <a:prstGeom prst="actionButtonForwardNex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34" name="j02173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6658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4584 -0.5333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45" fill="hold"/>
                                        <p:tgtEl>
                                          <p:spTgt spid="9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4"/>
                </p:tgtEl>
              </p:cMediaNode>
            </p:audio>
          </p:childTnLst>
        </p:cTn>
      </p:par>
    </p:tnLst>
    <p:bldLst>
      <p:bldP spid="9230" grpId="0"/>
      <p:bldP spid="9231" grpId="0"/>
      <p:bldP spid="9231" grpId="1"/>
      <p:bldP spid="9232" grpId="0"/>
      <p:bldP spid="9232" grpId="1"/>
    </p:bldLst>
  </p:timing>
</p:sld>
</file>

<file path=ppt/theme/theme1.xml><?xml version="1.0" encoding="utf-8"?>
<a:theme xmlns:a="http://schemas.openxmlformats.org/drawingml/2006/main" name="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177</Words>
  <Application>Microsoft Office PowerPoint</Application>
  <PresentationFormat>Экран (4:3)</PresentationFormat>
  <Paragraphs>83</Paragraphs>
  <Slides>17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математика.</vt:lpstr>
      <vt:lpstr>Тема Office</vt:lpstr>
      <vt:lpstr>Занимательная 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1</vt:lpstr>
      <vt:lpstr>Задача 2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Admin</cp:lastModifiedBy>
  <cp:revision>8</cp:revision>
  <dcterms:created xsi:type="dcterms:W3CDTF">2014-10-12T11:10:40Z</dcterms:created>
  <dcterms:modified xsi:type="dcterms:W3CDTF">2020-04-22T21:04:43Z</dcterms:modified>
</cp:coreProperties>
</file>